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1" r:id="rId61"/>
    <p:sldId id="322" r:id="rId62"/>
    <p:sldId id="323" r:id="rId63"/>
    <p:sldId id="324" r:id="rId64"/>
    <p:sldId id="398" r:id="rId65"/>
    <p:sldId id="414" r:id="rId66"/>
    <p:sldId id="415" r:id="rId67"/>
    <p:sldId id="416" r:id="rId68"/>
    <p:sldId id="362" r:id="rId69"/>
    <p:sldId id="364" r:id="rId70"/>
    <p:sldId id="4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ngrand/RLadies-STL-Cleaning-Data-Workshop"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get_dupes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get_dupes</a:t>
            </a:r>
            <a:r>
              <a:rPr lang="en-US" sz="3200" dirty="0"/>
              <a:t>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err="1">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err="1">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a:t>
            </a:r>
            <a:r>
              <a:rPr lang="en-US" sz="1600" dirty="0" err="1">
                <a:latin typeface="Miriam Fixed" panose="020B0509050101010101" pitchFamily="49" charset="-79"/>
                <a:cs typeface="Miriam Fixed" panose="020B0509050101010101" pitchFamily="49" charset="-79"/>
              </a:rPr>
              <a:t>tibble</a:t>
            </a:r>
            <a:r>
              <a:rPr lang="en-US" sz="1600" dirty="0">
                <a:latin typeface="Miriam Fixed" panose="020B0509050101010101" pitchFamily="49" charset="-79"/>
                <a:cs typeface="Miriam Fixed" panose="020B0509050101010101" pitchFamily="49" charset="-79"/>
              </a:rPr>
              <a:t>: 2 x 6</a:t>
            </a:r>
          </a:p>
          <a:p>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student_id</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dupe_count</a:t>
            </a:r>
            <a:r>
              <a:rPr lang="en-US" sz="1600" dirty="0">
                <a:latin typeface="Miriam Fixed" panose="020B0509050101010101" pitchFamily="49" charset="-79"/>
                <a:cs typeface="Miriam Fixed" panose="020B0509050101010101" pitchFamily="49" charset="-79"/>
              </a:rPr>
              <a:t> grade </a:t>
            </a:r>
            <a:r>
              <a:rPr lang="en-US" sz="1600" dirty="0" err="1">
                <a:latin typeface="Miriam Fixed" panose="020B0509050101010101" pitchFamily="49" charset="-79"/>
                <a:cs typeface="Miriam Fixed" panose="020B0509050101010101" pitchFamily="49" charset="-79"/>
              </a:rPr>
              <a:t>yearsinuncommon</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entry_date</a:t>
            </a:r>
            <a:r>
              <a:rPr lang="en-US" sz="1600" dirty="0">
                <a:latin typeface="Miriam Fixed" panose="020B0509050101010101" pitchFamily="49" charset="-79"/>
                <a:cs typeface="Miriam Fixed" panose="020B0509050101010101" pitchFamily="49" charset="-79"/>
              </a:rPr>
              <a:t>   </a:t>
            </a:r>
            <a:r>
              <a:rPr lang="en-US" sz="1600" dirty="0" err="1">
                <a:latin typeface="Miriam Fixed" panose="020B0509050101010101" pitchFamily="49" charset="-79"/>
                <a:cs typeface="Miriam Fixed" panose="020B0509050101010101" pitchFamily="49" charset="-79"/>
              </a:rPr>
              <a:t>exit_date</a:t>
            </a:r>
            <a:endParaRPr lang="en-US" sz="1600" dirty="0">
              <a:latin typeface="Miriam Fixed" panose="020B0509050101010101" pitchFamily="49" charset="-79"/>
              <a:cs typeface="Miriam Fixed" panose="020B0509050101010101" pitchFamily="49" charset="-79"/>
            </a:endParaRPr>
          </a:p>
          <a:p>
            <a:r>
              <a:rPr lang="en-US" sz="1600" dirty="0">
                <a:latin typeface="Miriam Fixed" panose="020B0509050101010101" pitchFamily="49" charset="-79"/>
                <a:cs typeface="Miriam Fixed" panose="020B0509050101010101" pitchFamily="49" charset="-79"/>
              </a:rPr>
              <a: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int</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a:t>
            </a:r>
            <a:r>
              <a:rPr lang="en-US" sz="1600" dirty="0" err="1">
                <a:latin typeface="Miriam Fixed" panose="020B0509050101010101" pitchFamily="49" charset="-79"/>
                <a:cs typeface="Miriam Fixed" panose="020B0509050101010101" pitchFamily="49" charset="-79"/>
              </a:rPr>
              <a:t>dbl</a:t>
            </a:r>
            <a:r>
              <a:rPr lang="en-US" sz="1600" dirty="0">
                <a:latin typeface="Miriam Fixed" panose="020B0509050101010101" pitchFamily="49" charset="-79"/>
                <a:cs typeface="Miriam Fixed" panose="020B0509050101010101" pitchFamily="49" charset="-79"/>
              </a:rPr>
              <a:t>&gt;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a:t>
            </a:r>
            <a:r>
              <a:rPr lang="en-US" sz="3200" dirty="0" err="1"/>
              <a:t>get_dupes</a:t>
            </a:r>
            <a:r>
              <a:rPr lang="en-US" sz="3200" dirty="0"/>
              <a:t>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a:t>
            </a:r>
            <a:r>
              <a:rPr lang="en-US" dirty="0" err="1">
                <a:solidFill>
                  <a:schemeClr val="tx1"/>
                </a:solidFill>
                <a:latin typeface="Miriam Fixed" panose="020B0509050101010101" pitchFamily="49" charset="-79"/>
                <a:cs typeface="Miriam Fixed" panose="020B0509050101010101" pitchFamily="49" charset="-79"/>
              </a:rPr>
              <a:t>dupe_count</a:t>
            </a:r>
            <a:r>
              <a:rPr lang="en-US" dirty="0">
                <a:solidFill>
                  <a:schemeClr val="tx1"/>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dupe_count</a:t>
            </a:r>
            <a:r>
              <a:rPr lang="en-US" dirty="0">
                <a:latin typeface="Miriam Fixed" panose="020B0509050101010101" pitchFamily="49" charset="-79"/>
                <a:cs typeface="Miriam Fixed" panose="020B0509050101010101" pitchFamily="49" charset="-79"/>
              </a:rPr>
              <a: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 </a:t>
            </a:r>
            <a:r>
              <a:rPr lang="en-US" dirty="0"/>
              <a:t>or </a:t>
            </a:r>
            <a:r>
              <a:rPr lang="en-US" dirty="0" err="1">
                <a:latin typeface="Miriam Fixed" panose="020B0509050101010101" pitchFamily="49" charset="-79"/>
                <a:cs typeface="Miriam Fixed" panose="020B0509050101010101" pitchFamily="49" charset="-79"/>
              </a:rPr>
              <a:t>case_when</a:t>
            </a:r>
            <a:endParaRPr lang="en-US" dirty="0">
              <a:latin typeface="Miriam Fixed" panose="020B0509050101010101" pitchFamily="49" charset="-79"/>
              <a:cs typeface="Miriam Fixed" panose="020B0509050101010101" pitchFamily="49" charset="-79"/>
            </a:endParaRP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a:t>
            </a:r>
            <a:r>
              <a:rPr lang="en-US" dirty="0" err="1">
                <a:latin typeface="Miriam Fixed" panose="020B0509050101010101" pitchFamily="49" charset="-79"/>
                <a:cs typeface="Miriam Fixed" panose="020B0509050101010101" pitchFamily="49" charset="-79"/>
              </a:rPr>
              <a:t>if_else</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 &lt;- </a:t>
            </a:r>
            <a:r>
              <a:rPr lang="en-US" dirty="0" err="1">
                <a:latin typeface="Miriam Fixed" panose="020B0509050101010101" pitchFamily="49" charset="-79"/>
                <a:cs typeface="Miriam Fixed" panose="020B0509050101010101" pitchFamily="49" charset="-79"/>
              </a:rPr>
              <a:t>read_csv</a:t>
            </a:r>
            <a:r>
              <a:rPr lang="en-US" dirty="0">
                <a:latin typeface="Miriam Fixed" panose="020B0509050101010101" pitchFamily="49" charset="-79"/>
                <a:cs typeface="Miriam Fixed" panose="020B0509050101010101" pitchFamily="49" charset="-79"/>
              </a:rPr>
              <a:t>("dupes_correct.csv")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err="1">
                <a:latin typeface="Miriam Fixed" panose="020B0509050101010101" pitchFamily="49" charset="-79"/>
                <a:cs typeface="Miriam Fixed" panose="020B0509050101010101" pitchFamily="49" charset="-79"/>
              </a:rPr>
              <a:t>anti_join</a:t>
            </a:r>
            <a:r>
              <a:rPr lang="en-US" dirty="0">
                <a:latin typeface="Miriam Fixed" panose="020B0509050101010101" pitchFamily="49" charset="-79"/>
                <a:cs typeface="Miriam Fixed" panose="020B0509050101010101" pitchFamily="49" charset="-79"/>
              </a:rPr>
              <a:t>(students, </a:t>
            </a:r>
            <a:r>
              <a:rPr lang="en-US" dirty="0" err="1">
                <a:latin typeface="Miriam Fixed" panose="020B0509050101010101" pitchFamily="49" charset="-79"/>
                <a:cs typeface="Miriam Fixed" panose="020B0509050101010101" pitchFamily="49" charset="-79"/>
              </a:rPr>
              <a:t>dupes_remove</a:t>
            </a:r>
            <a:r>
              <a:rPr lang="en-US" dirty="0">
                <a:latin typeface="Miriam Fixed" panose="020B0509050101010101" pitchFamily="49" charset="-79"/>
                <a:cs typeface="Miriam Fixed" panose="020B0509050101010101" pitchFamily="49" charset="-79"/>
              </a:rPr>
              <a:t>)</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err="1">
                <a:latin typeface="Miriam Fixed" panose="020B0509050101010101" pitchFamily="49" charset="-79"/>
                <a:cs typeface="Miriam Fixed" panose="020B0509050101010101" pitchFamily="49" charset="-79"/>
              </a:rPr>
              <a:t>tidyr</a:t>
            </a:r>
            <a:r>
              <a:rPr lang="en-US" dirty="0">
                <a:latin typeface="Miriam Fixed" panose="020B0509050101010101" pitchFamily="49" charset="-79"/>
                <a:cs typeface="Miriam Fixed" panose="020B0509050101010101" pitchFamily="49" charset="-79"/>
              </a:rPr>
              <a:t>()</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6" y="1282046"/>
            <a:ext cx="3629320" cy="3629320"/>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4609707" y="1564849"/>
            <a:ext cx="3987537" cy="3970318"/>
          </a:xfrm>
          <a:prstGeom prst="rect">
            <a:avLst/>
          </a:prstGeom>
          <a:noFill/>
        </p:spPr>
        <p:txBody>
          <a:bodyPr wrap="square" rtlCol="0">
            <a:spAutoFit/>
          </a:bodyPr>
          <a:lstStyle/>
          <a:p>
            <a:r>
              <a:rPr lang="en-US" dirty="0"/>
              <a:t>Data Scientist at Uncommon Schools</a:t>
            </a:r>
          </a:p>
          <a:p>
            <a:endParaRPr lang="en-US" dirty="0"/>
          </a:p>
          <a:p>
            <a:r>
              <a:rPr lang="en-US" dirty="0"/>
              <a:t>Link to slides:</a:t>
            </a:r>
          </a:p>
          <a:p>
            <a:r>
              <a:rPr lang="en-US" dirty="0">
                <a:hlinkClick r:id="rId3"/>
              </a:rPr>
              <a:t>https://github.com/eringrand/RLadies-STL-Cleaning-Data-Workshop</a:t>
            </a:r>
            <a:endParaRPr lang="en-US" dirty="0"/>
          </a:p>
          <a:p>
            <a:endParaRPr lang="en-US" dirty="0"/>
          </a:p>
          <a:p>
            <a:r>
              <a:rPr lang="en-US" dirty="0"/>
              <a:t>Requirements for today:</a:t>
            </a:r>
          </a:p>
          <a:p>
            <a:pPr marL="285750" indent="-285750">
              <a:buFont typeface="Arial" panose="020B0604020202020204" pitchFamily="34" charset="0"/>
              <a:buChar char="•"/>
            </a:pPr>
            <a:r>
              <a:rPr lang="en-US" dirty="0"/>
              <a:t>Open </a:t>
            </a:r>
            <a:r>
              <a:rPr lang="en-US" dirty="0" err="1"/>
              <a:t>Rstudio</a:t>
            </a:r>
            <a:endParaRPr lang="en-US" dirty="0"/>
          </a:p>
          <a:p>
            <a:pPr marL="285750" indent="-285750">
              <a:buFont typeface="Arial" panose="020B0604020202020204" pitchFamily="34" charset="0"/>
              <a:buChar char="•"/>
            </a:pPr>
            <a:r>
              <a:rPr lang="en-US" dirty="0"/>
              <a:t>Download Notebooks and Data from the </a:t>
            </a:r>
            <a:r>
              <a:rPr lang="en-US" dirty="0" err="1"/>
              <a:t>Github</a:t>
            </a:r>
            <a:r>
              <a:rPr lang="en-US" dirty="0"/>
              <a:t> link</a:t>
            </a:r>
          </a:p>
          <a:p>
            <a:pPr marL="285750" indent="-285750">
              <a:buFont typeface="Arial" panose="020B0604020202020204" pitchFamily="34" charset="0"/>
              <a:buChar char="•"/>
            </a:pPr>
            <a:r>
              <a:rPr lang="en-US" dirty="0"/>
              <a:t>Install “</a:t>
            </a:r>
            <a:r>
              <a:rPr lang="en-US" dirty="0" err="1"/>
              <a:t>tidyverse</a:t>
            </a:r>
            <a:r>
              <a:rPr lang="en-US" dirty="0"/>
              <a:t>” and “janitor” packages</a:t>
            </a:r>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905F6A46-5FCC-4945-973D-74519161A872}"/>
              </a:ext>
            </a:extLst>
          </p:cNvPr>
          <p:cNvSpPr txBox="1"/>
          <p:nvPr/>
        </p:nvSpPr>
        <p:spPr>
          <a:xfrm>
            <a:off x="5608947" y="5144572"/>
            <a:ext cx="3365369" cy="923330"/>
          </a:xfrm>
          <a:prstGeom prst="rect">
            <a:avLst/>
          </a:prstGeom>
          <a:noFill/>
        </p:spPr>
        <p:txBody>
          <a:bodyPr wrap="square">
            <a:spAutoFit/>
          </a:bodyPr>
          <a:lstStyle/>
          <a:p>
            <a:r>
              <a:rPr lang="en-US" dirty="0"/>
              <a:t>Twitter: @astroeringand</a:t>
            </a:r>
          </a:p>
          <a:p>
            <a:r>
              <a:rPr lang="en-US" dirty="0" err="1"/>
              <a:t>Github</a:t>
            </a:r>
            <a:r>
              <a:rPr lang="en-US" dirty="0"/>
              <a:t>: </a:t>
            </a:r>
            <a:r>
              <a:rPr lang="en-US" dirty="0" err="1"/>
              <a:t>eringrand</a:t>
            </a:r>
            <a:endParaRPr lang="en-US" dirty="0"/>
          </a:p>
          <a:p>
            <a:r>
              <a:rPr lang="en-US" dirty="0"/>
              <a:t>Blog: https://eringrand.github.io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year</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a:sym typeface="Helvetica"/>
                        </a:rPr>
                        <a:t>cases</a:t>
                      </a:r>
                      <a:endParaRPr sz="1800" b="1">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19987071</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a:sym typeface="Helvetica"/>
                        </a:rPr>
                        <a:t>Afghanistan</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2666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20595360</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172006362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a:sym typeface="Helvetica"/>
                        </a:rPr>
                        <a:t>Brazil</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80488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174504898</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1999</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212258</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1272915272</a:t>
                      </a:r>
                      <a:endParaRPr sz="14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a:sym typeface="Helvetica"/>
                        </a:rPr>
                        <a:t>China</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2000</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a:sym typeface="Helvetica"/>
                        </a:rPr>
                        <a:t>213766</a:t>
                      </a:r>
                      <a:endParaRPr sz="14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a:t>
            </a:r>
            <a:r>
              <a:rPr sz="2800" dirty="0" err="1">
                <a:latin typeface="+mn-lt"/>
              </a:rPr>
              <a:t>iff</a:t>
            </a:r>
            <a:r>
              <a:rPr sz="2800" dirty="0">
                <a:latin typeface="+mn-lt"/>
              </a:rPr>
              <a:t>:</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pivot_longer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a:t>
            </a:r>
            <a:r>
              <a:rPr lang="en-US" sz="3200" dirty="0" err="1">
                <a:latin typeface="+mn-lt"/>
              </a:rPr>
              <a:t>values_from</a:t>
            </a:r>
            <a:r>
              <a:rPr lang="en-US" sz="3200" dirty="0">
                <a:latin typeface="+mn-lt"/>
              </a:rPr>
              <a:t>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a:t>
            </a:r>
            <a:r>
              <a:rPr lang="en-US" sz="3200" dirty="0" err="1"/>
              <a:t>pivot_longer</a:t>
            </a:r>
            <a:r>
              <a:rPr lang="en-US" sz="3200" dirty="0"/>
              <a:t>()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err="1">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2011</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15000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2012</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6900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a:sym typeface="Helvetica"/>
                        </a:rPr>
                        <a:t>6200</a:t>
                      </a:r>
                      <a:endParaRPr sz="180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2013</a:t>
                      </a:r>
                      <a:endParaRPr sz="180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7000</a:t>
                      </a:r>
                      <a:endParaRPr sz="18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a:solidFill>
                            <a:schemeClr val="bg1"/>
                          </a:solidFill>
                          <a:sym typeface="Helvetica"/>
                        </a:rPr>
                        <a:t>DE</a:t>
                      </a:r>
                    </a:p>
                  </a:txBody>
                  <a:tcPr marL="19050" marR="19050" marT="25400" marB="25400" anchor="ctr" horzOverflow="overflow"/>
                </a:tc>
                <a:tc>
                  <a:txBody>
                    <a:bodyPr/>
                    <a:lstStyle/>
                    <a:p>
                      <a:pPr defTabSz="914400">
                        <a:defRPr sz="1800"/>
                      </a:pPr>
                      <a:r>
                        <a:rPr sz="1800">
                          <a:sym typeface="Helvetica"/>
                        </a:rPr>
                        <a:t>5800</a:t>
                      </a:r>
                      <a:endParaRPr sz="18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a:solidFill>
                            <a:srgbClr val="FFFFFF"/>
                          </a:solidFill>
                          <a:sym typeface="Helvetica"/>
                        </a:rPr>
                        <a:t>FR</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a:solidFill>
                            <a:srgbClr val="FFFFFF"/>
                          </a:solidFill>
                          <a:sym typeface="Helvetica"/>
                        </a:rPr>
                        <a:t>DE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a:solidFill>
                            <a:srgbClr val="FFFFFF"/>
                          </a:solidFill>
                          <a:sym typeface="Helvetica"/>
                        </a:rPr>
                        <a:t>US</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Janitor</a:t>
            </a:r>
          </a:p>
        </p:txBody>
      </p:sp>
      <p:sp>
        <p:nvSpPr>
          <p:cNvPr id="3" name="Subtitle 2"/>
          <p:cNvSpPr>
            <a:spLocks noGrp="1"/>
          </p:cNvSpPr>
          <p:nvPr>
            <p:ph type="body" idx="1"/>
          </p:nvPr>
        </p:nvSpPr>
        <p:spPr/>
        <p:txBody>
          <a:bodyPr/>
          <a:lstStyle/>
          <a:p>
            <a:pPr marL="0" lvl="0" indent="0">
              <a:buNone/>
            </a:pPr>
            <a:br/>
            <a:br/>
            <a:endParaRPr/>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err="1">
                <a:latin typeface="Miriam Fixed" panose="020B0509050101010101" pitchFamily="49" charset="-79"/>
                <a:cs typeface="Miriam Fixed" panose="020B0509050101010101" pitchFamily="49" charset="-79"/>
              </a:rPr>
              <a:t>clean_names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err="1">
                <a:latin typeface="Miriam Fixed" panose="020B0509050101010101" pitchFamily="49" charset="-79"/>
                <a:cs typeface="Miriam Fixed" panose="020B0509050101010101" pitchFamily="49" charset="-79"/>
              </a:rPr>
              <a:t>get_dupes</a:t>
            </a:r>
            <a:r>
              <a:rPr sz="3200" dirty="0">
                <a:latin typeface="Miriam Fixed" panose="020B0509050101010101" pitchFamily="49" charset="-79"/>
                <a:cs typeface="Miriam Fixed" panose="020B0509050101010101" pitchFamily="49" charset="-79"/>
              </a:rPr>
              <a:t>(</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clean_names</a:t>
            </a:r>
            <a:r>
              <a:rPr lang="en-US" dirty="0"/>
              <a: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132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err="1"/>
              <a:t>clean_names</a:t>
            </a:r>
            <a:r>
              <a:rPr lang="en-US" sz="4800" dirty="0"/>
              <a:t>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err="1">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filepath</a:t>
            </a:r>
            <a:r>
              <a:rPr lang="en-US" dirty="0">
                <a:latin typeface="Miriam Fixed" panose="020B0509050101010101" pitchFamily="49" charset="-79"/>
                <a:cs typeface="Miriam Fixed" panose="020B0509050101010101" pitchFamily="49" charset="-79"/>
              </a:rPr>
              <a:t>,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col_types</a:t>
            </a:r>
            <a:r>
              <a:rPr lang="en-US" dirty="0">
                <a:latin typeface="Miriam Fixed" panose="020B0509050101010101" pitchFamily="49" charset="-79"/>
                <a:cs typeface="Miriam Fixed" panose="020B0509050101010101" pitchFamily="49" charset="-79"/>
              </a:rPr>
              <a:t>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years_in_uncommon</a:t>
            </a:r>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err="1">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err="1">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a:t>
            </a:r>
            <a:r>
              <a:rPr lang="en-US" dirty="0" err="1">
                <a:latin typeface="Miriam Fixed" panose="020B0509050101010101" pitchFamily="49" charset="-79"/>
                <a:cs typeface="Miriam Fixed" panose="020B0509050101010101" pitchFamily="49" charset="-79"/>
              </a:rPr>
              <a:t>entry_date</a:t>
            </a:r>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exit_date</a:t>
            </a:r>
            <a:r>
              <a:rPr lang="en-US" dirty="0">
                <a:latin typeface="Miriam Fixed" panose="020B0509050101010101" pitchFamily="49" charset="-79"/>
                <a:cs typeface="Miriam Fixed" panose="020B0509050101010101" pitchFamily="49" charset="-79"/>
              </a:rPr>
              <a:t>), janitor::</a:t>
            </a:r>
            <a:r>
              <a:rPr lang="en-US" b="1" dirty="0" err="1">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5884</TotalTime>
  <Words>3185</Words>
  <Application>Microsoft Office PowerPoint</Application>
  <PresentationFormat>On-screen Show (4:3)</PresentationFormat>
  <Paragraphs>1585</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39</cp:revision>
  <dcterms:created xsi:type="dcterms:W3CDTF">2018-08-06T18:59:35Z</dcterms:created>
  <dcterms:modified xsi:type="dcterms:W3CDTF">2020-09-22T21:07:58Z</dcterms:modified>
</cp:coreProperties>
</file>